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00" r:id="rId2"/>
    <p:sldId id="301" r:id="rId3"/>
    <p:sldId id="302" r:id="rId4"/>
    <p:sldId id="256" r:id="rId5"/>
    <p:sldId id="257" r:id="rId6"/>
    <p:sldId id="258" r:id="rId7"/>
    <p:sldId id="259" r:id="rId8"/>
    <p:sldId id="260" r:id="rId9"/>
    <p:sldId id="261" r:id="rId10"/>
    <p:sldId id="262" r:id="rId11"/>
    <p:sldId id="266" r:id="rId12"/>
    <p:sldId id="267" r:id="rId13"/>
    <p:sldId id="268" r:id="rId14"/>
    <p:sldId id="270" r:id="rId15"/>
    <p:sldId id="269" r:id="rId16"/>
    <p:sldId id="271" r:id="rId17"/>
    <p:sldId id="272" r:id="rId18"/>
    <p:sldId id="304" r:id="rId19"/>
    <p:sldId id="305" r:id="rId20"/>
    <p:sldId id="306" r:id="rId21"/>
    <p:sldId id="307" r:id="rId22"/>
    <p:sldId id="308" r:id="rId23"/>
    <p:sldId id="309"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YY9YLnPyU/ySI7vYPpe6Rw==" hashData="wun0YEUEGk630LdYz8KshlpRpc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CC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C81C59-919E-4EB5-9339-E8419119987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8C15DF-413E-4253-8642-3C9B9F4E6FF7}"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E812C5-AFE2-46AA-BB81-51260DC47C0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181DDBD-13E3-494F-8511-F1FB6EE259D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AE4E66-C40A-4729-A510-612E5F39BB0F}"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8993E0-3765-4BFE-BA54-FA682684EB5E}"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3E8255B-7BC8-4623-A587-CB2EAE5D93F2}"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576F932-3D91-40E6-9569-0455DBC9DD80}"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D1889E8-1709-4B97-9E1D-B20F69C2D980}"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4712C0-07DD-4B9C-8B93-4955B6D622F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CBB42E-03A1-4A4C-B246-AD1D20338598}"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fld id="{A5E47E1A-5C4B-4D9F-90BF-1CA1D1AD45A0}"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z="4800" b="1" i="1" dirty="0" smtClean="0">
                <a:solidFill>
                  <a:srgbClr val="C00000"/>
                </a:solidFill>
              </a:rPr>
              <a:t>TCP/IP Protocol Suite</a:t>
            </a:r>
          </a:p>
        </p:txBody>
      </p:sp>
      <p:sp>
        <p:nvSpPr>
          <p:cNvPr id="2051" name="Rectangle 3"/>
          <p:cNvSpPr>
            <a:spLocks noChangeArrowheads="1"/>
          </p:cNvSpPr>
          <p:nvPr/>
        </p:nvSpPr>
        <p:spPr bwMode="auto">
          <a:xfrm>
            <a:off x="381000" y="6248400"/>
            <a:ext cx="2743200" cy="369888"/>
          </a:xfrm>
          <a:prstGeom prst="rect">
            <a:avLst/>
          </a:prstGeom>
          <a:noFill/>
          <a:ln w="9525">
            <a:noFill/>
            <a:miter lim="800000"/>
            <a:headEnd/>
            <a:tailEnd/>
          </a:ln>
        </p:spPr>
        <p:txBody>
          <a:bodyPr>
            <a:spAutoFit/>
          </a:bodyPr>
          <a:lstStyle/>
          <a:p>
            <a:r>
              <a:rPr lang="en-US" i="1"/>
              <a:t>Dr. Hussam A. Al-Ameen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52400" y="381000"/>
            <a:ext cx="8839200" cy="2954655"/>
          </a:xfrm>
          <a:prstGeom prst="rect">
            <a:avLst/>
          </a:prstGeom>
          <a:noFill/>
          <a:ln w="9525">
            <a:noFill/>
            <a:miter lim="800000"/>
            <a:headEnd/>
            <a:tailEnd/>
          </a:ln>
        </p:spPr>
        <p:txBody>
          <a:bodyPr>
            <a:spAutoFit/>
          </a:bodyPr>
          <a:lstStyle/>
          <a:p>
            <a:pPr algn="just" rtl="0"/>
            <a:r>
              <a:rPr lang="en-US" sz="2400" b="1" dirty="0" smtClean="0">
                <a:solidFill>
                  <a:srgbClr val="0070C0"/>
                </a:solidFill>
              </a:rPr>
              <a:t>Layer 4: Transport Layer</a:t>
            </a:r>
          </a:p>
          <a:p>
            <a:pPr algn="just" rtl="0"/>
            <a:endParaRPr lang="en-US" dirty="0" smtClean="0"/>
          </a:p>
          <a:p>
            <a:pPr marL="269875" algn="just" rtl="0"/>
            <a:r>
              <a:rPr lang="en-US" dirty="0" smtClean="0"/>
              <a:t>The transport layer slices up the data to be transmitted into small chunks called data segments that can be easily sent over the network medium. The segments may end up taking different routes to get to their destination. Consequently, they may arrive in different order. The transport layer on the receiving host reorders the data segments. The transport layer also provides some error-detection mechanisms. It also insulates the upper layers from network implementation details below, by providing a generic data transfer protocol to upper layers, no matter how the network is implemented underneath.</a:t>
            </a:r>
            <a:endParaRPr lang="en-US" dirty="0"/>
          </a:p>
        </p:txBody>
      </p:sp>
      <p:sp>
        <p:nvSpPr>
          <p:cNvPr id="3" name="Rectangle 2"/>
          <p:cNvSpPr/>
          <p:nvPr/>
        </p:nvSpPr>
        <p:spPr>
          <a:xfrm>
            <a:off x="152400" y="3657600"/>
            <a:ext cx="8610600" cy="2031325"/>
          </a:xfrm>
          <a:prstGeom prst="rect">
            <a:avLst/>
          </a:prstGeom>
        </p:spPr>
        <p:txBody>
          <a:bodyPr wrap="square">
            <a:spAutoFit/>
          </a:bodyPr>
          <a:lstStyle/>
          <a:p>
            <a:pPr algn="just" rtl="0"/>
            <a:r>
              <a:rPr lang="en-US" b="1" dirty="0" smtClean="0">
                <a:solidFill>
                  <a:srgbClr val="FF0000"/>
                </a:solidFill>
              </a:rPr>
              <a:t>Some TCP/IP protocols at Layer 4</a:t>
            </a:r>
          </a:p>
          <a:p>
            <a:pPr algn="just" rtl="0"/>
            <a:endParaRPr lang="en-US" dirty="0" smtClean="0"/>
          </a:p>
          <a:p>
            <a:pPr marL="360363" indent="-360363" algn="just" rtl="0"/>
            <a:r>
              <a:rPr lang="en-US" b="1" dirty="0" smtClean="0">
                <a:solidFill>
                  <a:srgbClr val="008080"/>
                </a:solidFill>
              </a:rPr>
              <a:t>✦ TCP</a:t>
            </a:r>
            <a:r>
              <a:rPr lang="en-US" b="1" dirty="0" smtClean="0"/>
              <a:t>: </a:t>
            </a:r>
            <a:r>
              <a:rPr lang="en-US" dirty="0" smtClean="0"/>
              <a:t>Transport Control Protocol is a connection-oriented transport protocol. TCP guarantees reliable transmission.</a:t>
            </a:r>
          </a:p>
          <a:p>
            <a:pPr marL="360363" indent="-360363" algn="just" rtl="0"/>
            <a:endParaRPr lang="en-US" dirty="0" smtClean="0"/>
          </a:p>
          <a:p>
            <a:pPr marL="360363" indent="-360363" algn="just" rtl="0"/>
            <a:r>
              <a:rPr lang="en-US" b="1" dirty="0" smtClean="0">
                <a:solidFill>
                  <a:srgbClr val="008080"/>
                </a:solidFill>
              </a:rPr>
              <a:t>✦ UDP</a:t>
            </a:r>
            <a:r>
              <a:rPr lang="en-US" dirty="0" smtClean="0">
                <a:solidFill>
                  <a:srgbClr val="008080"/>
                </a:solidFill>
              </a:rPr>
              <a:t>: </a:t>
            </a:r>
            <a:r>
              <a:rPr lang="en-US" dirty="0" smtClean="0"/>
              <a:t>User Datagram Protocol is a connectionless transport protocol. UDP does not guarantee reliable transmission.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9"/>
          <p:cNvSpPr>
            <a:spLocks noChangeArrowheads="1"/>
          </p:cNvSpPr>
          <p:nvPr/>
        </p:nvSpPr>
        <p:spPr bwMode="auto">
          <a:xfrm>
            <a:off x="152400" y="290691"/>
            <a:ext cx="8839200" cy="6247864"/>
          </a:xfrm>
          <a:prstGeom prst="rect">
            <a:avLst/>
          </a:prstGeom>
          <a:noFill/>
          <a:ln w="9525">
            <a:noFill/>
            <a:miter lim="800000"/>
            <a:headEnd/>
            <a:tailEnd/>
          </a:ln>
        </p:spPr>
        <p:txBody>
          <a:bodyPr>
            <a:spAutoFit/>
          </a:bodyPr>
          <a:lstStyle/>
          <a:p>
            <a:pPr algn="just" rtl="0"/>
            <a:r>
              <a:rPr lang="en-US" sz="2000" b="1" dirty="0" smtClean="0">
                <a:solidFill>
                  <a:srgbClr val="0070C0"/>
                </a:solidFill>
              </a:rPr>
              <a:t>Connectionless transport</a:t>
            </a:r>
          </a:p>
          <a:p>
            <a:pPr algn="just" rtl="0"/>
            <a:endParaRPr lang="en-US" dirty="0" smtClean="0"/>
          </a:p>
          <a:p>
            <a:pPr marL="269875" algn="just" rtl="0"/>
            <a:r>
              <a:rPr lang="en-US" dirty="0" smtClean="0"/>
              <a:t>Data can be sent between two hosts without establishing a logical connection between sending and receiving hosts. Connectionless transport protocols do not guarantee reliable delivery of data segments. However, they are a bit faster than connection-oriented transport protocols, because they do not need to spend time to establish and maintain connections. User Datagram Protocol (UDP) is a connectionless transport protocol. </a:t>
            </a:r>
          </a:p>
          <a:p>
            <a:pPr algn="just" rtl="0"/>
            <a:endParaRPr lang="en-US" dirty="0" smtClean="0"/>
          </a:p>
          <a:p>
            <a:pPr algn="just" rtl="0"/>
            <a:r>
              <a:rPr lang="en-US" sz="2000" b="1" dirty="0" smtClean="0">
                <a:solidFill>
                  <a:srgbClr val="0070C0"/>
                </a:solidFill>
              </a:rPr>
              <a:t>Connection-oriented transport</a:t>
            </a:r>
          </a:p>
          <a:p>
            <a:pPr algn="just" rtl="0"/>
            <a:endParaRPr lang="en-US" b="1" dirty="0" smtClean="0">
              <a:solidFill>
                <a:srgbClr val="0070C0"/>
              </a:solidFill>
            </a:endParaRPr>
          </a:p>
          <a:p>
            <a:pPr marL="269875" algn="just" rtl="0"/>
            <a:r>
              <a:rPr lang="en-US" dirty="0" smtClean="0"/>
              <a:t>A transport protocol that establishes a logical connection between the sending and the receiving hosts is called a </a:t>
            </a:r>
            <a:r>
              <a:rPr lang="en-US" i="1" dirty="0" smtClean="0"/>
              <a:t>connection-oriented transport protocol. </a:t>
            </a:r>
            <a:r>
              <a:rPr lang="en-US" dirty="0" smtClean="0"/>
              <a:t>Connection-oriented transport protocols usually guarantee </a:t>
            </a:r>
            <a:r>
              <a:rPr lang="en-US" i="1" dirty="0" smtClean="0"/>
              <a:t>reliable delivery </a:t>
            </a:r>
            <a:r>
              <a:rPr lang="en-US" dirty="0" smtClean="0"/>
              <a:t>of data segments. They are a bit slower than connectionless transport protocols, because they need to spend some time to establish and maintain the connection. Transmission Control Protocol (TCP) is a connection-oriented transport protocol.</a:t>
            </a:r>
          </a:p>
          <a:p>
            <a:pPr marL="269875" algn="just" rtl="0"/>
            <a:endParaRPr lang="en-US" dirty="0" smtClean="0"/>
          </a:p>
          <a:p>
            <a:pPr marL="269875" algn="just" rtl="0"/>
            <a:r>
              <a:rPr lang="en-US" dirty="0" smtClean="0"/>
              <a:t>Connection-oriented transport involves both creating a logical connection between the sending and the receiving hosts, and an exchange of </a:t>
            </a:r>
            <a:r>
              <a:rPr lang="en-US" i="1" dirty="0" smtClean="0"/>
              <a:t>acknowledgments </a:t>
            </a:r>
            <a:r>
              <a:rPr lang="en-US" dirty="0" smtClean="0"/>
              <a:t>between the hosts. Data segments are </a:t>
            </a:r>
            <a:r>
              <a:rPr lang="en-US" i="1" dirty="0" smtClean="0"/>
              <a:t>sequenced, </a:t>
            </a:r>
            <a:r>
              <a:rPr lang="en-US" dirty="0" smtClean="0"/>
              <a:t>allowing them to be sent in any order and reassembled on the receiving host.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76200" y="304800"/>
            <a:ext cx="8915400" cy="5139869"/>
          </a:xfrm>
          <a:prstGeom prst="rect">
            <a:avLst/>
          </a:prstGeom>
          <a:noFill/>
          <a:ln w="9525">
            <a:noFill/>
            <a:miter lim="800000"/>
            <a:headEnd/>
            <a:tailEnd/>
          </a:ln>
        </p:spPr>
        <p:txBody>
          <a:bodyPr>
            <a:spAutoFit/>
          </a:bodyPr>
          <a:lstStyle/>
          <a:p>
            <a:pPr algn="just" rtl="0"/>
            <a:r>
              <a:rPr lang="en-US" dirty="0" smtClean="0"/>
              <a:t>Flow control is also part of connection-oriented reliable data transport. Flow control involves the sender and the receiver coordinating to sustain an optimal data transfer flow: As the receiver processes the data segments, it acknowledges reception to the sender. The sender then sends more segments.</a:t>
            </a:r>
          </a:p>
          <a:p>
            <a:pPr algn="just" rtl="0"/>
            <a:endParaRPr lang="en-US" dirty="0" smtClean="0"/>
          </a:p>
          <a:p>
            <a:pPr algn="just" rtl="0"/>
            <a:r>
              <a:rPr lang="en-US" sz="2000" b="1" dirty="0" smtClean="0">
                <a:solidFill>
                  <a:srgbClr val="0070C0"/>
                </a:solidFill>
              </a:rPr>
              <a:t>TCP flow control</a:t>
            </a:r>
          </a:p>
          <a:p>
            <a:pPr algn="just" rtl="0"/>
            <a:endParaRPr lang="en-US" sz="2000" b="1" dirty="0" smtClean="0">
              <a:solidFill>
                <a:srgbClr val="0070C0"/>
              </a:solidFill>
            </a:endParaRPr>
          </a:p>
          <a:p>
            <a:pPr algn="just" rtl="0"/>
            <a:r>
              <a:rPr lang="en-US" dirty="0" smtClean="0"/>
              <a:t>The TCP transport protocol is a connection-oriented protocol that can control the flow of data transmission to guarantee reliable transmissions. TCP on the sending host establishes a logical connection to TCP on the receiving host. This step is called three-way handshake, call setup, or virtual circuit setup. The sending host and the receiving host use this connection, or virtual circuit, to coordinate their data transfer. </a:t>
            </a:r>
          </a:p>
          <a:p>
            <a:pPr algn="just" rtl="0"/>
            <a:endParaRPr lang="en-US" dirty="0" smtClean="0"/>
          </a:p>
          <a:p>
            <a:pPr algn="just" rtl="0"/>
            <a:r>
              <a:rPr lang="en-US" dirty="0" smtClean="0"/>
              <a:t>The connection is terminated when no more data needs to be transferred. Any host can initiate TCP connections. The host that initiates the TCP connection becomes the sending host. The other host is the receiving host. TCP connections allow both hosts to send and receive TCP segments. TCP controls the flow of segments in each direction of a connection independently using sender and receiver sequence numbers.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114300" y="152400"/>
            <a:ext cx="8915400" cy="6494085"/>
          </a:xfrm>
          <a:prstGeom prst="rect">
            <a:avLst/>
          </a:prstGeom>
          <a:noFill/>
          <a:ln w="9525">
            <a:noFill/>
            <a:miter lim="800000"/>
            <a:headEnd/>
            <a:tailEnd/>
          </a:ln>
        </p:spPr>
        <p:txBody>
          <a:bodyPr>
            <a:spAutoFit/>
          </a:bodyPr>
          <a:lstStyle/>
          <a:p>
            <a:pPr algn="just" rtl="0"/>
            <a:r>
              <a:rPr lang="en-US" sz="2000" b="1" dirty="0" smtClean="0">
                <a:solidFill>
                  <a:srgbClr val="0070C0"/>
                </a:solidFill>
              </a:rPr>
              <a:t>Three-way handshake</a:t>
            </a:r>
          </a:p>
          <a:p>
            <a:pPr algn="just" rtl="0"/>
            <a:endParaRPr lang="en-US" dirty="0" smtClean="0"/>
          </a:p>
          <a:p>
            <a:pPr algn="just" rtl="0"/>
            <a:r>
              <a:rPr lang="en-US" dirty="0" smtClean="0"/>
              <a:t>The first step to establish a TCP connection involves a </a:t>
            </a:r>
            <a:r>
              <a:rPr lang="en-US" i="1" dirty="0" smtClean="0"/>
              <a:t>three-way handshake </a:t>
            </a:r>
            <a:r>
              <a:rPr lang="en-US" dirty="0" smtClean="0"/>
              <a:t>(also called</a:t>
            </a:r>
            <a:r>
              <a:rPr lang="en-US" i="1" dirty="0" smtClean="0"/>
              <a:t> “call setup” or “</a:t>
            </a:r>
            <a:r>
              <a:rPr lang="en-US" i="1" dirty="0" err="1" smtClean="0"/>
              <a:t>vrtual</a:t>
            </a:r>
            <a:r>
              <a:rPr lang="en-US" i="1" dirty="0" smtClean="0"/>
              <a:t> circuit setup”</a:t>
            </a:r>
            <a:r>
              <a:rPr lang="en-US" dirty="0" smtClean="0"/>
              <a:t>)</a:t>
            </a:r>
            <a:r>
              <a:rPr lang="en-US" i="1" dirty="0" smtClean="0"/>
              <a:t>. </a:t>
            </a:r>
          </a:p>
          <a:p>
            <a:pPr algn="just" rtl="0"/>
            <a:endParaRPr lang="en-US" i="1" dirty="0" smtClean="0"/>
          </a:p>
          <a:p>
            <a:pPr algn="just" rtl="0"/>
            <a:r>
              <a:rPr lang="en-US" sz="2000" dirty="0" smtClean="0">
                <a:solidFill>
                  <a:srgbClr val="0070C0"/>
                </a:solidFill>
              </a:rPr>
              <a:t>How the three-way handshake process works:</a:t>
            </a:r>
          </a:p>
          <a:p>
            <a:pPr algn="just" rtl="0"/>
            <a:endParaRPr lang="en-US" dirty="0" smtClean="0">
              <a:solidFill>
                <a:srgbClr val="0070C0"/>
              </a:solidFill>
            </a:endParaRPr>
          </a:p>
          <a:p>
            <a:pPr marL="342900" indent="-342900" algn="just" rtl="0">
              <a:buAutoNum type="arabicPeriod"/>
            </a:pPr>
            <a:r>
              <a:rPr lang="en-US" dirty="0" smtClean="0"/>
              <a:t>The host that initiates the network communication sends a TCP “Synchronize” (SYN) message to the receiving host to notify it that it wants to establish a TCP connection. This message contains, among other things, the sender starting sequence number for the TCP transmission.</a:t>
            </a:r>
          </a:p>
          <a:p>
            <a:pPr marL="342900" indent="-342900" algn="just" rtl="0"/>
            <a:endParaRPr lang="en-US" dirty="0" smtClean="0"/>
          </a:p>
          <a:p>
            <a:pPr marL="342900" indent="-342900" algn="just" rtl="0"/>
            <a:r>
              <a:rPr lang="en-US" dirty="0" smtClean="0"/>
              <a:t>2. The starting sequence number is the sequence number of the first TCP segment to transfer from sender to receiver. The sending and the receiving host then negotiate connection parameters.</a:t>
            </a:r>
          </a:p>
          <a:p>
            <a:pPr marL="342900" indent="-342900" algn="just" rtl="0"/>
            <a:endParaRPr lang="en-US" dirty="0" smtClean="0"/>
          </a:p>
          <a:p>
            <a:pPr marL="342900" indent="-342900" algn="just" rtl="0"/>
            <a:r>
              <a:rPr lang="en-US" dirty="0" smtClean="0"/>
              <a:t>3. The receiving host replies with a TCP “Synchronize” (SYN) message that contains the receiver starting sequence number. This message also sends an acknowledgment (ACK) to the sending host, indicating that the receiving host did receive the first TCP “Synchronize” message.</a:t>
            </a:r>
          </a:p>
          <a:p>
            <a:pPr marL="342900" indent="-342900" algn="just" rtl="0"/>
            <a:r>
              <a:rPr lang="en-US" dirty="0" smtClean="0"/>
              <a:t>4. The sending host sends back an acknowledgment (ACK) to the receiving host to let it know that it did receive the receiver starting sequence number and that it is ready to send.</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76200" y="152400"/>
            <a:ext cx="8991600" cy="5386090"/>
          </a:xfrm>
          <a:prstGeom prst="rect">
            <a:avLst/>
          </a:prstGeom>
          <a:noFill/>
          <a:ln w="9525">
            <a:noFill/>
            <a:miter lim="800000"/>
            <a:headEnd/>
            <a:tailEnd/>
          </a:ln>
        </p:spPr>
        <p:txBody>
          <a:bodyPr anchor="ctr">
            <a:spAutoFit/>
          </a:bodyPr>
          <a:lstStyle/>
          <a:p>
            <a:pPr algn="just" rtl="0">
              <a:buFontTx/>
              <a:buChar char="-"/>
            </a:pPr>
            <a:r>
              <a:rPr lang="en-US" dirty="0" smtClean="0"/>
              <a:t>At this point, the </a:t>
            </a:r>
            <a:r>
              <a:rPr lang="en-US" i="1" dirty="0" smtClean="0"/>
              <a:t>bidirectional TCP connection is established. TCP </a:t>
            </a:r>
            <a:r>
              <a:rPr lang="en-US" dirty="0" smtClean="0"/>
              <a:t>connections are bidirectional, because both hosts send SYN and ACK messages to each other to synchronize and guarantee a reliable data transfer.</a:t>
            </a:r>
          </a:p>
          <a:p>
            <a:pPr algn="just" rtl="0">
              <a:buFontTx/>
              <a:buChar char="-"/>
            </a:pPr>
            <a:endParaRPr lang="en-US" dirty="0" smtClean="0"/>
          </a:p>
          <a:p>
            <a:pPr algn="just" rtl="0"/>
            <a:r>
              <a:rPr lang="en-US" sz="2000" b="1" dirty="0" smtClean="0">
                <a:solidFill>
                  <a:srgbClr val="0070C0"/>
                </a:solidFill>
              </a:rPr>
              <a:t>Sequencing and acknowledgments</a:t>
            </a:r>
          </a:p>
          <a:p>
            <a:pPr algn="just" rtl="0"/>
            <a:endParaRPr lang="en-US" dirty="0" smtClean="0"/>
          </a:p>
          <a:p>
            <a:pPr algn="just" rtl="0"/>
            <a:r>
              <a:rPr lang="en-US" dirty="0" smtClean="0"/>
              <a:t>TCP controls the flow of segments in each direction of a connection independently using sender and receiver sequence numbers. TCP connections maintain two sets of sequence numbers: sender sequence numbers and receiver sequence numbers. Each number is used to control the flow of segments sent by the sending host and by the receiving host. Each segment that needs to be sent in either direction is sequenced (numbered) within the sender or receiver sequencing set, depending in which direction the segment travels. </a:t>
            </a:r>
          </a:p>
          <a:p>
            <a:pPr algn="just" rtl="0"/>
            <a:endParaRPr lang="en-US" dirty="0" smtClean="0"/>
          </a:p>
          <a:p>
            <a:pPr algn="just" rtl="0"/>
            <a:r>
              <a:rPr lang="en-US" dirty="0" smtClean="0"/>
              <a:t>Sequencing is also used to determine the order of the data segments. Data segments need to be reassembled in the correct order when they arrive at the destination on the receiving host, because they can get there in any order, depending on network conditions. TCP on the receiving host uses the sequence number of each data segment to determine its order during reassembly.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76200" y="304800"/>
            <a:ext cx="8991600" cy="5632311"/>
          </a:xfrm>
          <a:prstGeom prst="rect">
            <a:avLst/>
          </a:prstGeom>
          <a:noFill/>
          <a:ln w="9525">
            <a:noFill/>
            <a:miter lim="800000"/>
            <a:headEnd/>
            <a:tailEnd/>
          </a:ln>
        </p:spPr>
        <p:txBody>
          <a:bodyPr>
            <a:spAutoFit/>
          </a:bodyPr>
          <a:lstStyle/>
          <a:p>
            <a:pPr algn="just" rtl="0"/>
            <a:r>
              <a:rPr lang="en-US" dirty="0" smtClean="0"/>
              <a:t>During transmission, errors can occur due to electrical interference, collisions, or link failure. TCP’s use of sequencing and acknowledgments allows not only the control of the bidirectional transfer flow but also the correction of transmission errors by retransmitting segments that are lost or damaged. After a TCP connection is established using the three-way handshake process, TCP uses the </a:t>
            </a:r>
            <a:r>
              <a:rPr lang="en-US" i="1" dirty="0" smtClean="0"/>
              <a:t>positive acknowledgment and retransmission (PAR) </a:t>
            </a:r>
            <a:r>
              <a:rPr lang="en-US" dirty="0" smtClean="0"/>
              <a:t>process to ensure that all segments are received within a certain time period. </a:t>
            </a:r>
          </a:p>
          <a:p>
            <a:pPr algn="just" rtl="0"/>
            <a:endParaRPr lang="en-US" dirty="0" smtClean="0"/>
          </a:p>
          <a:p>
            <a:pPr algn="just" rtl="0"/>
            <a:r>
              <a:rPr lang="en-US" sz="2000" dirty="0" smtClean="0">
                <a:solidFill>
                  <a:srgbClr val="0070C0"/>
                </a:solidFill>
              </a:rPr>
              <a:t>How PAR works:</a:t>
            </a:r>
          </a:p>
          <a:p>
            <a:pPr algn="just" rtl="0"/>
            <a:endParaRPr lang="en-US" dirty="0" smtClean="0"/>
          </a:p>
          <a:p>
            <a:pPr marL="269875" indent="-269875" algn="just" rtl="0"/>
            <a:r>
              <a:rPr lang="en-US" dirty="0" smtClean="0"/>
              <a:t>1. Sending host starts a timer when it sends a segment. The sending host retransmits the segment if it does not receive a reception acknowledgment after a certain timeout period.</a:t>
            </a:r>
          </a:p>
          <a:p>
            <a:pPr marL="269875" indent="-269875" algn="just" rtl="0"/>
            <a:endParaRPr lang="en-US" dirty="0" smtClean="0"/>
          </a:p>
          <a:p>
            <a:pPr marL="269875" indent="-269875" algn="just" rtl="0"/>
            <a:r>
              <a:rPr lang="en-US" dirty="0" smtClean="0"/>
              <a:t>2. Sending host keeps track of the sequence number of each segment it transmits and expects reception acknowledgments for each one of them.</a:t>
            </a:r>
          </a:p>
          <a:p>
            <a:pPr marL="269875" indent="-269875" algn="just" rtl="0"/>
            <a:endParaRPr lang="en-US" dirty="0" smtClean="0"/>
          </a:p>
          <a:p>
            <a:pPr marL="269875" indent="-269875" algn="just" rtl="0"/>
            <a:r>
              <a:rPr lang="en-US" dirty="0" smtClean="0"/>
              <a:t>3. Receiving host sends acknowledgments back to the sending host for each segment it receives. The acknowledgment contains the sequence number of the next segment expected by the receiving host.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ChangeArrowheads="1"/>
          </p:cNvSpPr>
          <p:nvPr/>
        </p:nvSpPr>
        <p:spPr bwMode="auto">
          <a:xfrm>
            <a:off x="228600" y="128111"/>
            <a:ext cx="8686800" cy="5663089"/>
          </a:xfrm>
          <a:prstGeom prst="rect">
            <a:avLst/>
          </a:prstGeom>
          <a:noFill/>
          <a:ln w="9525">
            <a:noFill/>
            <a:miter lim="800000"/>
            <a:headEnd/>
            <a:tailEnd/>
          </a:ln>
        </p:spPr>
        <p:txBody>
          <a:bodyPr>
            <a:spAutoFit/>
          </a:bodyPr>
          <a:lstStyle/>
          <a:p>
            <a:pPr algn="just" rtl="0"/>
            <a:r>
              <a:rPr lang="en-US" sz="2000" b="1" dirty="0" smtClean="0">
                <a:solidFill>
                  <a:srgbClr val="0070C0"/>
                </a:solidFill>
              </a:rPr>
              <a:t>UDP simplicity</a:t>
            </a:r>
          </a:p>
          <a:p>
            <a:pPr algn="just" rtl="0"/>
            <a:endParaRPr lang="en-US" dirty="0" smtClean="0"/>
          </a:p>
          <a:p>
            <a:pPr algn="just" rtl="0"/>
            <a:r>
              <a:rPr lang="en-US" dirty="0" smtClean="0"/>
              <a:t>The User Datagram Protocol (UDP) is a connectionless transport protocol that does not guarantee reliable transmission. UDP is not as chatty as TCP. Hosts that transfer data using TCP need to exchange many segments just to open a connection during the three-way handshake process. They need to exchange many more segments to acknowledge reception of every single data segment. These flow control data segments add some overhead to TCP transmissions.</a:t>
            </a:r>
          </a:p>
          <a:p>
            <a:pPr algn="just" rtl="0"/>
            <a:endParaRPr lang="en-US" dirty="0" smtClean="0"/>
          </a:p>
          <a:p>
            <a:pPr algn="just" rtl="0"/>
            <a:r>
              <a:rPr lang="en-US" dirty="0" smtClean="0"/>
              <a:t>UDP does not add flow control overhead because</a:t>
            </a:r>
          </a:p>
          <a:p>
            <a:pPr algn="just" rtl="0"/>
            <a:endParaRPr lang="en-US" dirty="0" smtClean="0"/>
          </a:p>
          <a:p>
            <a:pPr marL="269875" indent="-269875" algn="just" rtl="0"/>
            <a:r>
              <a:rPr lang="en-US" dirty="0" smtClean="0"/>
              <a:t>✦ UDP is connectionless, so there’s no need to send segments to do a three-way handshake to establish a connection.</a:t>
            </a:r>
          </a:p>
          <a:p>
            <a:pPr algn="just" rtl="0"/>
            <a:r>
              <a:rPr lang="en-US" dirty="0" smtClean="0"/>
              <a:t>✦ UDP makes no use of sequencing.</a:t>
            </a:r>
          </a:p>
          <a:p>
            <a:pPr algn="just" rtl="0"/>
            <a:r>
              <a:rPr lang="en-US" dirty="0" smtClean="0"/>
              <a:t>✦ UDP does not send acknowledgments.</a:t>
            </a:r>
          </a:p>
          <a:p>
            <a:pPr algn="just" rtl="0"/>
            <a:r>
              <a:rPr lang="en-US" dirty="0" smtClean="0"/>
              <a:t>✦ UDP does not guarantee reception of data segments.</a:t>
            </a:r>
          </a:p>
          <a:p>
            <a:pPr algn="just" rtl="0"/>
            <a:endParaRPr lang="en-US" dirty="0" smtClean="0"/>
          </a:p>
          <a:p>
            <a:pPr algn="just" rtl="0"/>
            <a:r>
              <a:rPr lang="en-US" dirty="0" smtClean="0"/>
              <a:t>UDP is faster than TCP and can be good enough in some data-transfer scenarios such as DNS lookups and TFTP transfers. However, despite being chatty, TCP is by far the most widely used transport protocol in TCP/IP networks.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1"/>
          <p:cNvSpPr>
            <a:spLocks noChangeArrowheads="1"/>
          </p:cNvSpPr>
          <p:nvPr/>
        </p:nvSpPr>
        <p:spPr bwMode="auto">
          <a:xfrm>
            <a:off x="76200" y="228600"/>
            <a:ext cx="8915400" cy="5940088"/>
          </a:xfrm>
          <a:prstGeom prst="rect">
            <a:avLst/>
          </a:prstGeom>
          <a:noFill/>
          <a:ln w="9525">
            <a:noFill/>
            <a:miter lim="800000"/>
            <a:headEnd/>
            <a:tailEnd/>
          </a:ln>
        </p:spPr>
        <p:txBody>
          <a:bodyPr anchor="ctr">
            <a:spAutoFit/>
          </a:bodyPr>
          <a:lstStyle/>
          <a:p>
            <a:pPr algn="just" rtl="0"/>
            <a:r>
              <a:rPr lang="en-US" sz="2000" b="1" dirty="0" smtClean="0">
                <a:solidFill>
                  <a:srgbClr val="0070C0"/>
                </a:solidFill>
              </a:rPr>
              <a:t>TCP/IP ports</a:t>
            </a:r>
          </a:p>
          <a:p>
            <a:pPr algn="just" rtl="0"/>
            <a:endParaRPr lang="en-US" dirty="0" smtClean="0"/>
          </a:p>
          <a:p>
            <a:pPr algn="just" rtl="0"/>
            <a:r>
              <a:rPr lang="en-US" dirty="0" smtClean="0"/>
              <a:t>Both TCP and UDP use ports to identify the source and destination network applications that are involved in data transmission.</a:t>
            </a:r>
          </a:p>
          <a:p>
            <a:pPr algn="just" rtl="0"/>
            <a:endParaRPr lang="en-US" dirty="0" smtClean="0"/>
          </a:p>
          <a:p>
            <a:pPr algn="just" rtl="0"/>
            <a:r>
              <a:rPr lang="en-US" dirty="0" smtClean="0"/>
              <a:t>Every host has a logical (IP) address and a physical (MAC) address. On the other hand, more than one network application may be running on each host.</a:t>
            </a:r>
          </a:p>
          <a:p>
            <a:pPr algn="just" rtl="0"/>
            <a:endParaRPr lang="en-US" dirty="0" smtClean="0"/>
          </a:p>
          <a:p>
            <a:pPr algn="just" rtl="0"/>
            <a:r>
              <a:rPr lang="en-US" i="1" u="sng" dirty="0" smtClean="0"/>
              <a:t>Example</a:t>
            </a:r>
            <a:r>
              <a:rPr lang="en-US" dirty="0" smtClean="0"/>
              <a:t> : you can have an e-mail program and a Web browser open at the same time on your host. So, how does your Web browser connect to a Web server, considering that the Web server host has only one IP address and may also be running an e-mail server application? </a:t>
            </a:r>
          </a:p>
          <a:p>
            <a:pPr algn="just" rtl="0"/>
            <a:endParaRPr lang="en-US" dirty="0" smtClean="0"/>
          </a:p>
          <a:p>
            <a:pPr algn="just" rtl="0"/>
            <a:r>
              <a:rPr lang="en-US" i="1" u="sng" dirty="0" smtClean="0"/>
              <a:t>Answer</a:t>
            </a:r>
            <a:r>
              <a:rPr lang="en-US" dirty="0" smtClean="0"/>
              <a:t>: By using standard TCP/IP ports. A standard TCP/IP port exists for HTTP (the protocol used by Web browsers), a standard TCP/IP port exists for SMTP (the protocol used by some e-mail readers).</a:t>
            </a:r>
          </a:p>
          <a:p>
            <a:pPr algn="just" rtl="0"/>
            <a:endParaRPr lang="en-US" dirty="0" smtClean="0"/>
          </a:p>
          <a:p>
            <a:pPr algn="just" rtl="0"/>
            <a:r>
              <a:rPr lang="en-US" dirty="0" smtClean="0"/>
              <a:t> All network applications use a TCP/ IP port to allow the sending application to connect to the receiving application. So, even if you run multiple network applications on the same host, as long as each network application has its own TCP/IP port, a TCP or UDP data transmission can be accomplished.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28600" y="228600"/>
            <a:ext cx="8686800" cy="1200329"/>
          </a:xfrm>
          <a:prstGeom prst="rect">
            <a:avLst/>
          </a:prstGeom>
          <a:noFill/>
          <a:ln w="9525">
            <a:noFill/>
            <a:miter lim="800000"/>
            <a:headEnd/>
            <a:tailEnd/>
          </a:ln>
        </p:spPr>
        <p:txBody>
          <a:bodyPr>
            <a:spAutoFit/>
          </a:bodyPr>
          <a:lstStyle/>
          <a:p>
            <a:pPr algn="just" rtl="0"/>
            <a:r>
              <a:rPr lang="en-US" dirty="0" smtClean="0"/>
              <a:t>TCP/IP ports are defined by the IANA (Internet Assigned Numbers Authority)</a:t>
            </a:r>
          </a:p>
          <a:p>
            <a:pPr algn="just" rtl="0"/>
            <a:endParaRPr lang="en-US" dirty="0" smtClean="0"/>
          </a:p>
          <a:p>
            <a:pPr algn="just" rtl="0"/>
            <a:r>
              <a:rPr lang="en-US" b="1" dirty="0" smtClean="0">
                <a:solidFill>
                  <a:srgbClr val="FF0000"/>
                </a:solidFill>
              </a:rPr>
              <a:t>Some well-known reserved TCP/IP ports:</a:t>
            </a:r>
          </a:p>
          <a:p>
            <a:pPr algn="just" rtl="0"/>
            <a:endParaRPr lang="en-GB" dirty="0"/>
          </a:p>
        </p:txBody>
      </p:sp>
      <p:grpSp>
        <p:nvGrpSpPr>
          <p:cNvPr id="7" name="Group 6"/>
          <p:cNvGrpSpPr/>
          <p:nvPr/>
        </p:nvGrpSpPr>
        <p:grpSpPr>
          <a:xfrm>
            <a:off x="472490" y="1600200"/>
            <a:ext cx="8290510" cy="3810000"/>
            <a:chOff x="472490" y="1600200"/>
            <a:chExt cx="8290510" cy="3810000"/>
          </a:xfrm>
        </p:grpSpPr>
        <p:pic>
          <p:nvPicPr>
            <p:cNvPr id="29697" name="Picture 1"/>
            <p:cNvPicPr>
              <a:picLocks noChangeAspect="1" noChangeArrowheads="1"/>
            </p:cNvPicPr>
            <p:nvPr/>
          </p:nvPicPr>
          <p:blipFill>
            <a:blip r:embed="rId2" cstate="print"/>
            <a:srcRect/>
            <a:stretch>
              <a:fillRect/>
            </a:stretch>
          </p:blipFill>
          <p:spPr bwMode="auto">
            <a:xfrm>
              <a:off x="472490" y="1600200"/>
              <a:ext cx="8290510" cy="3733800"/>
            </a:xfrm>
            <a:prstGeom prst="rect">
              <a:avLst/>
            </a:prstGeom>
            <a:noFill/>
            <a:ln w="9525">
              <a:noFill/>
              <a:miter lim="800000"/>
              <a:headEnd/>
              <a:tailEnd/>
            </a:ln>
          </p:spPr>
        </p:pic>
        <p:cxnSp>
          <p:nvCxnSpPr>
            <p:cNvPr id="6" name="Straight Connector 5"/>
            <p:cNvCxnSpPr/>
            <p:nvPr/>
          </p:nvCxnSpPr>
          <p:spPr bwMode="auto">
            <a:xfrm flipV="1">
              <a:off x="4572000" y="1600200"/>
              <a:ext cx="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152400" y="152400"/>
            <a:ext cx="8839200" cy="2954655"/>
          </a:xfrm>
          <a:prstGeom prst="rect">
            <a:avLst/>
          </a:prstGeom>
          <a:noFill/>
          <a:ln w="9525">
            <a:noFill/>
            <a:miter lim="800000"/>
            <a:headEnd/>
            <a:tailEnd/>
          </a:ln>
        </p:spPr>
        <p:txBody>
          <a:bodyPr>
            <a:spAutoFit/>
          </a:bodyPr>
          <a:lstStyle/>
          <a:p>
            <a:pPr algn="just" rtl="0"/>
            <a:r>
              <a:rPr lang="en-US" sz="2400" b="1" dirty="0" smtClean="0">
                <a:solidFill>
                  <a:srgbClr val="0070C0"/>
                </a:solidFill>
              </a:rPr>
              <a:t>Layer 3: Network Layer</a:t>
            </a:r>
          </a:p>
          <a:p>
            <a:pPr algn="just" rtl="0"/>
            <a:endParaRPr lang="en-US" dirty="0" smtClean="0"/>
          </a:p>
          <a:p>
            <a:pPr algn="just" rtl="0"/>
            <a:r>
              <a:rPr lang="en-US" dirty="0" smtClean="0"/>
              <a:t>One of the most important functions of network layer devices and protocols is choosing the best route to send packets between hosts. This is called routing. </a:t>
            </a:r>
          </a:p>
          <a:p>
            <a:pPr algn="just" rtl="0"/>
            <a:endParaRPr lang="en-US" dirty="0" smtClean="0"/>
          </a:p>
          <a:p>
            <a:pPr algn="just" rtl="0"/>
            <a:r>
              <a:rPr lang="en-US" dirty="0" smtClean="0"/>
              <a:t>The network layer also assigns logical addresses (IP addresses) to all devices in the network to be able to identify each source host, each destination host, and each network through which packets need to be routed. Logical addresses are assigned at the network protocol level as opposed to physical addresses, which are assigned on a physical device, such as network card.</a:t>
            </a:r>
            <a:endParaRPr lang="en-US" dirty="0"/>
          </a:p>
        </p:txBody>
      </p:sp>
      <p:sp>
        <p:nvSpPr>
          <p:cNvPr id="4" name="Rectangle 3"/>
          <p:cNvSpPr/>
          <p:nvPr/>
        </p:nvSpPr>
        <p:spPr>
          <a:xfrm>
            <a:off x="106180" y="3276600"/>
            <a:ext cx="8610600" cy="3416320"/>
          </a:xfrm>
          <a:prstGeom prst="rect">
            <a:avLst/>
          </a:prstGeom>
        </p:spPr>
        <p:txBody>
          <a:bodyPr wrap="square">
            <a:spAutoFit/>
          </a:bodyPr>
          <a:lstStyle/>
          <a:p>
            <a:pPr algn="just" rtl="0"/>
            <a:r>
              <a:rPr lang="en-US" b="1" dirty="0" smtClean="0">
                <a:solidFill>
                  <a:srgbClr val="FF0000"/>
                </a:solidFill>
              </a:rPr>
              <a:t>Some TCP/IP protocols at Layer 3</a:t>
            </a:r>
          </a:p>
          <a:p>
            <a:pPr algn="just" rtl="0"/>
            <a:endParaRPr lang="en-US" dirty="0" smtClean="0"/>
          </a:p>
          <a:p>
            <a:pPr marL="269875" indent="-269875" algn="just" rtl="0"/>
            <a:r>
              <a:rPr lang="en-US" b="1" dirty="0" smtClean="0">
                <a:solidFill>
                  <a:srgbClr val="008080"/>
                </a:solidFill>
              </a:rPr>
              <a:t>✦ IP:</a:t>
            </a:r>
            <a:r>
              <a:rPr lang="en-US" b="1" dirty="0" smtClean="0"/>
              <a:t> Internet Protocol </a:t>
            </a:r>
            <a:r>
              <a:rPr lang="en-US" dirty="0" smtClean="0"/>
              <a:t>is used to deliver data packets over a </a:t>
            </a:r>
            <a:r>
              <a:rPr lang="en-US" dirty="0" err="1" smtClean="0"/>
              <a:t>packetswitched</a:t>
            </a:r>
            <a:r>
              <a:rPr lang="en-US" dirty="0" smtClean="0"/>
              <a:t> network from a source host to a destination host based on their respective IP addresses. IP comes in two versions: IP version 4 (IPv4) and IP version 6 (IPv6). IPv4 is currently the most widely used version.</a:t>
            </a:r>
          </a:p>
          <a:p>
            <a:pPr marL="269875" indent="-269875" algn="just" rtl="0"/>
            <a:endParaRPr lang="en-US" dirty="0" smtClean="0"/>
          </a:p>
          <a:p>
            <a:pPr marL="269875" indent="-269875" algn="just" rtl="0"/>
            <a:r>
              <a:rPr lang="en-US" b="1" dirty="0" smtClean="0">
                <a:solidFill>
                  <a:srgbClr val="008080"/>
                </a:solidFill>
              </a:rPr>
              <a:t>✦ ICMP</a:t>
            </a:r>
            <a:r>
              <a:rPr lang="en-US" b="1" dirty="0" smtClean="0"/>
              <a:t>: Internet Control Message Protocol</a:t>
            </a:r>
            <a:r>
              <a:rPr lang="en-US" dirty="0" smtClean="0"/>
              <a:t> is used to send error and status messages about network operations and available services, mostly by host and network devices. The most typical use of ICMP is the ping command, which allows you to verify whether a host or network device is reachable over the IP network from another host or network device.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152400" y="156389"/>
            <a:ext cx="8610600" cy="4985980"/>
          </a:xfrm>
          <a:prstGeom prst="rect">
            <a:avLst/>
          </a:prstGeom>
          <a:noFill/>
          <a:ln w="9525">
            <a:noFill/>
            <a:miter lim="800000"/>
            <a:headEnd/>
            <a:tailEnd/>
          </a:ln>
        </p:spPr>
        <p:txBody>
          <a:bodyPr>
            <a:spAutoFit/>
          </a:bodyPr>
          <a:lstStyle/>
          <a:p>
            <a:pPr algn="just" rtl="0"/>
            <a:r>
              <a:rPr lang="en-US" sz="2400" b="1" i="1" dirty="0" smtClean="0">
                <a:solidFill>
                  <a:schemeClr val="accent2"/>
                </a:solidFill>
              </a:rPr>
              <a:t>Introduction to the TCP/IP Protocol Suite</a:t>
            </a:r>
          </a:p>
          <a:p>
            <a:pPr algn="just" rtl="0"/>
            <a:endParaRPr lang="en-US" sz="2400" b="1" i="1" dirty="0" smtClean="0">
              <a:solidFill>
                <a:schemeClr val="accent2"/>
              </a:solidFill>
            </a:endParaRPr>
          </a:p>
          <a:p>
            <a:pPr algn="just" rtl="0"/>
            <a:r>
              <a:rPr lang="en-US" dirty="0" smtClean="0"/>
              <a:t>The Open Systems Interconnection (OSI) reference model is mostly an architecture blueprint for networking and computer device manufacturers.</a:t>
            </a:r>
          </a:p>
          <a:p>
            <a:pPr algn="just" rtl="0"/>
            <a:endParaRPr lang="en-US" dirty="0" smtClean="0"/>
          </a:p>
          <a:p>
            <a:pPr algn="just" rtl="0"/>
            <a:r>
              <a:rPr lang="en-US" dirty="0" smtClean="0"/>
              <a:t>The OSI model has never been implemented exactly as defined. The TCP/IP protocol family is the closest implementation available today.</a:t>
            </a:r>
          </a:p>
          <a:p>
            <a:pPr algn="just" rtl="0"/>
            <a:endParaRPr lang="en-US" dirty="0" smtClean="0"/>
          </a:p>
          <a:p>
            <a:pPr algn="l" rtl="0"/>
            <a:r>
              <a:rPr lang="en-US" dirty="0" smtClean="0"/>
              <a:t>TCP/IP protocol suite are a number or group of different protocols used on IP-based networks that provide different network services.</a:t>
            </a:r>
          </a:p>
          <a:p>
            <a:pPr algn="l" rtl="0"/>
            <a:endParaRPr lang="en-US" dirty="0" smtClean="0"/>
          </a:p>
          <a:p>
            <a:pPr algn="just" rtl="0"/>
            <a:r>
              <a:rPr lang="en-US" dirty="0" smtClean="0"/>
              <a:t>TCP/IP implements almost the same networking layers as the OSI reference model. However, some TCP/IP protocols work at more than one level.</a:t>
            </a:r>
          </a:p>
          <a:p>
            <a:pPr algn="just" rtl="0"/>
            <a:r>
              <a:rPr lang="en-US" dirty="0" smtClean="0"/>
              <a:t>The following diagram shows the contents of TCP/IP Protocol Suite (stack) and how they related to each layer in both OSI and TCP/IP models.</a:t>
            </a:r>
          </a:p>
          <a:p>
            <a:pPr algn="just" rtl="0"/>
            <a:endParaRPr lang="en-US" dirty="0" smtClean="0"/>
          </a:p>
          <a:p>
            <a:pPr algn="just" rtl="0"/>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7095"/>
            <a:ext cx="8686800" cy="6186309"/>
          </a:xfrm>
          <a:prstGeom prst="rect">
            <a:avLst/>
          </a:prstGeom>
        </p:spPr>
        <p:txBody>
          <a:bodyPr wrap="square">
            <a:spAutoFit/>
          </a:bodyPr>
          <a:lstStyle/>
          <a:p>
            <a:pPr algn="just" rtl="0"/>
            <a:r>
              <a:rPr lang="en-US" b="1" dirty="0" smtClean="0">
                <a:solidFill>
                  <a:srgbClr val="008080"/>
                </a:solidFill>
              </a:rPr>
              <a:t>✦ </a:t>
            </a:r>
            <a:r>
              <a:rPr lang="en-US" b="1" dirty="0" err="1" smtClean="0">
                <a:solidFill>
                  <a:srgbClr val="008080"/>
                </a:solidFill>
              </a:rPr>
              <a:t>IPsec</a:t>
            </a:r>
            <a:r>
              <a:rPr lang="en-US" b="1" dirty="0" smtClean="0"/>
              <a:t>: Internet Protocol Security </a:t>
            </a:r>
            <a:r>
              <a:rPr lang="en-US" dirty="0" smtClean="0"/>
              <a:t>is used to secure IP data packet deliveries. </a:t>
            </a:r>
            <a:endParaRPr lang="en-GB" dirty="0" smtClean="0"/>
          </a:p>
          <a:p>
            <a:pPr algn="just" rtl="0"/>
            <a:endParaRPr lang="en-GB" dirty="0" smtClean="0"/>
          </a:p>
          <a:p>
            <a:pPr algn="just" rtl="0"/>
            <a:r>
              <a:rPr lang="en-US" dirty="0" smtClean="0"/>
              <a:t>The Internet Protocol (IP) is the most important TCP/IP protocol that operates at the network layer. IP addresses are logical addresses provided by the IP in TCP/IP.</a:t>
            </a:r>
          </a:p>
          <a:p>
            <a:pPr algn="just" rtl="0"/>
            <a:endParaRPr lang="en-GB" dirty="0" smtClean="0"/>
          </a:p>
          <a:p>
            <a:pPr algn="just" rtl="0"/>
            <a:r>
              <a:rPr lang="en-US" u="sng" dirty="0" smtClean="0"/>
              <a:t>Two types of protocols </a:t>
            </a:r>
            <a:r>
              <a:rPr lang="en-US" dirty="0" smtClean="0"/>
              <a:t>operate at the network layer: routed protocols and routing protocols:</a:t>
            </a:r>
          </a:p>
          <a:p>
            <a:pPr algn="just" rtl="0"/>
            <a:endParaRPr lang="en-US" dirty="0" smtClean="0"/>
          </a:p>
          <a:p>
            <a:pPr algn="just" rtl="0"/>
            <a:r>
              <a:rPr lang="en-US" b="1" dirty="0" smtClean="0">
                <a:solidFill>
                  <a:srgbClr val="008080"/>
                </a:solidFill>
              </a:rPr>
              <a:t>✦ Routed protocols </a:t>
            </a:r>
            <a:r>
              <a:rPr lang="en-US" dirty="0" smtClean="0"/>
              <a:t>are used to route data packets. For example, IP (IPv4) is a routed protocol, and so are IPv6, AppleTalk, IPX, and SNA.</a:t>
            </a:r>
          </a:p>
          <a:p>
            <a:pPr algn="just" rtl="0"/>
            <a:endParaRPr lang="en-US" dirty="0" smtClean="0"/>
          </a:p>
          <a:p>
            <a:pPr algn="just" rtl="0"/>
            <a:r>
              <a:rPr lang="en-US" b="1" dirty="0" smtClean="0">
                <a:solidFill>
                  <a:srgbClr val="008080"/>
                </a:solidFill>
              </a:rPr>
              <a:t>✦ Routing protocols </a:t>
            </a:r>
            <a:r>
              <a:rPr lang="en-US" dirty="0" smtClean="0"/>
              <a:t>are used to send route update packets. Route update packets carry information about new networks and new routes. Routers send each other route update packets whenever a new network is created or a new route is enabled. Some of the most common routing protocols are Routing Information Protocol (RIP), RIPv2, Enhanced Interior Gateway Routing Protocol (EIGRP), and Open Shortest Path First (OSPF).</a:t>
            </a:r>
          </a:p>
          <a:p>
            <a:pPr algn="just" rtl="0"/>
            <a:endParaRPr lang="en-US" dirty="0" smtClean="0"/>
          </a:p>
          <a:p>
            <a:pPr algn="just" rtl="0"/>
            <a:r>
              <a:rPr lang="en-US" dirty="0" smtClean="0"/>
              <a:t>Different routing protocols use different metrics to decide which routes are better than others for example, the number of hop counts. The number of hop counts is the number of networks a data packet has to go through before reaching the destination network</a:t>
            </a:r>
            <a:r>
              <a:rPr lang="en-US" smtClean="0"/>
              <a:t>.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28600"/>
            <a:ext cx="8534400" cy="5724644"/>
          </a:xfrm>
          <a:prstGeom prst="rect">
            <a:avLst/>
          </a:prstGeom>
        </p:spPr>
        <p:txBody>
          <a:bodyPr wrap="square">
            <a:spAutoFit/>
          </a:bodyPr>
          <a:lstStyle/>
          <a:p>
            <a:pPr algn="just" rtl="0"/>
            <a:r>
              <a:rPr lang="en-US" sz="2400" b="1" dirty="0" smtClean="0">
                <a:solidFill>
                  <a:srgbClr val="0070C0"/>
                </a:solidFill>
              </a:rPr>
              <a:t>Layer 2: Data Link Layer</a:t>
            </a:r>
          </a:p>
          <a:p>
            <a:pPr algn="just" rtl="0"/>
            <a:endParaRPr lang="en-US" dirty="0" smtClean="0"/>
          </a:p>
          <a:p>
            <a:pPr algn="just" rtl="0"/>
            <a:r>
              <a:rPr lang="en-US" dirty="0" smtClean="0"/>
              <a:t>The data link layer transmits data on a physical medium. This layer also routes data locally to the next hop on the physical network medium. The data link layer uses physical addresses (MAC addresses) assigned to each physical network device in the local network to route data from one physical device to another. These addresses are called Media Access Control (MAC) addresses in TCP/IP. MAC addresses uniquely identify a specific network device, such as a switch or a router, or a network interface card (NIC) in a computer host device.</a:t>
            </a:r>
          </a:p>
          <a:p>
            <a:pPr algn="just" rtl="0"/>
            <a:endParaRPr lang="en-GB" dirty="0" smtClean="0"/>
          </a:p>
          <a:p>
            <a:pPr algn="just" rtl="0"/>
            <a:r>
              <a:rPr lang="en-US" dirty="0" smtClean="0"/>
              <a:t>The data link layer is defined in TCP/IP by the IEEE 802.X (Ethernet) standard.</a:t>
            </a:r>
          </a:p>
          <a:p>
            <a:pPr algn="just" rtl="0"/>
            <a:endParaRPr lang="en-US" dirty="0" smtClean="0"/>
          </a:p>
          <a:p>
            <a:pPr algn="just" rtl="0"/>
            <a:r>
              <a:rPr lang="en-US" dirty="0" smtClean="0"/>
              <a:t>The data link layer receives each packet from the network layer on the sending host and wraps it up in a data frame along with local routing data. The data frame is sent down to the physical layer to code an electrical or optical signal to transmit it over a wire, or over the air (wireless transmission). On the receiving host, the data link layer unwraps the data frame received to extract the packet and sends it up to the network layer.</a:t>
            </a:r>
          </a:p>
          <a:p>
            <a:pPr algn="just" rtl="0"/>
            <a:endParaRPr lang="en-US" dirty="0" smtClean="0"/>
          </a:p>
          <a:p>
            <a:pPr algn="just" rtl="0"/>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3693319"/>
          </a:xfrm>
          <a:prstGeom prst="rect">
            <a:avLst/>
          </a:prstGeom>
        </p:spPr>
        <p:txBody>
          <a:bodyPr wrap="square">
            <a:spAutoFit/>
          </a:bodyPr>
          <a:lstStyle/>
          <a:p>
            <a:pPr algn="just" rtl="0"/>
            <a:r>
              <a:rPr lang="en-US" b="1" dirty="0" smtClean="0">
                <a:solidFill>
                  <a:srgbClr val="FF0000"/>
                </a:solidFill>
              </a:rPr>
              <a:t>Some TCP/IP protocols at Layer 2</a:t>
            </a:r>
          </a:p>
          <a:p>
            <a:pPr algn="just" rtl="0"/>
            <a:endParaRPr lang="en-US" b="1" dirty="0" smtClean="0">
              <a:solidFill>
                <a:srgbClr val="FF0000"/>
              </a:solidFill>
            </a:endParaRPr>
          </a:p>
          <a:p>
            <a:pPr marL="269875" indent="-269875" algn="just" rtl="0"/>
            <a:r>
              <a:rPr lang="en-US" b="1" dirty="0" smtClean="0">
                <a:solidFill>
                  <a:srgbClr val="008080"/>
                </a:solidFill>
              </a:rPr>
              <a:t>✦ ARP: </a:t>
            </a:r>
            <a:r>
              <a:rPr lang="en-US" b="1" dirty="0" smtClean="0"/>
              <a:t>Address Resolution Protocol </a:t>
            </a:r>
            <a:r>
              <a:rPr lang="en-US" dirty="0" smtClean="0"/>
              <a:t>is used to resolve (find) the physical (MAC) address of a host or network device, when only its logical (IP) address is known.</a:t>
            </a:r>
          </a:p>
          <a:p>
            <a:pPr marL="269875" indent="-269875" algn="just" rtl="0"/>
            <a:endParaRPr lang="en-US" dirty="0" smtClean="0"/>
          </a:p>
          <a:p>
            <a:pPr marL="269875" indent="-269875" algn="just" rtl="0"/>
            <a:r>
              <a:rPr lang="en-US" b="1" dirty="0" smtClean="0">
                <a:solidFill>
                  <a:srgbClr val="008080"/>
                </a:solidFill>
              </a:rPr>
              <a:t>✦ RARP: </a:t>
            </a:r>
            <a:r>
              <a:rPr lang="en-US" b="1" dirty="0" smtClean="0"/>
              <a:t>Reverse Address Resolution Protocol</a:t>
            </a:r>
            <a:r>
              <a:rPr lang="en-US" dirty="0" smtClean="0"/>
              <a:t> is used to resolve (find) the logical (IP) address of a host or network device, when only its physical (MAC) address is known.</a:t>
            </a:r>
          </a:p>
          <a:p>
            <a:pPr marL="269875" indent="-269875" algn="just" rtl="0"/>
            <a:endParaRPr lang="en-US" dirty="0" smtClean="0"/>
          </a:p>
          <a:p>
            <a:pPr marL="269875" indent="-269875" algn="just" rtl="0"/>
            <a:r>
              <a:rPr lang="en-US" b="1" dirty="0" smtClean="0">
                <a:solidFill>
                  <a:srgbClr val="008080"/>
                </a:solidFill>
              </a:rPr>
              <a:t>✦ CSMA/CD</a:t>
            </a:r>
            <a:r>
              <a:rPr lang="en-US" b="1" dirty="0" smtClean="0"/>
              <a:t>: Carrier sense multiple access collision detect protocol </a:t>
            </a:r>
            <a:r>
              <a:rPr lang="en-US" dirty="0" smtClean="0"/>
              <a:t>is used to allow the host and network device to share the bandwidth of a given interconnection medium.</a:t>
            </a:r>
            <a:endParaRPr lang="en-US" dirty="0"/>
          </a:p>
        </p:txBody>
      </p:sp>
      <p:sp>
        <p:nvSpPr>
          <p:cNvPr id="4" name="Rectangle 3"/>
          <p:cNvSpPr/>
          <p:nvPr/>
        </p:nvSpPr>
        <p:spPr>
          <a:xfrm>
            <a:off x="228600" y="4337209"/>
            <a:ext cx="8610600" cy="2215991"/>
          </a:xfrm>
          <a:prstGeom prst="rect">
            <a:avLst/>
          </a:prstGeom>
        </p:spPr>
        <p:txBody>
          <a:bodyPr wrap="square">
            <a:spAutoFit/>
          </a:bodyPr>
          <a:lstStyle/>
          <a:p>
            <a:pPr algn="just" rtl="0"/>
            <a:r>
              <a:rPr lang="en-US" sz="2400" b="1" dirty="0" smtClean="0">
                <a:solidFill>
                  <a:srgbClr val="0070C0"/>
                </a:solidFill>
              </a:rPr>
              <a:t>Layer 1: Physical Layer </a:t>
            </a:r>
          </a:p>
          <a:p>
            <a:pPr algn="just" rtl="0"/>
            <a:endParaRPr lang="en-US" sz="2400" b="1" dirty="0" smtClean="0">
              <a:solidFill>
                <a:srgbClr val="0070C0"/>
              </a:solidFill>
            </a:endParaRPr>
          </a:p>
          <a:p>
            <a:pPr algn="just" rtl="0"/>
            <a:r>
              <a:rPr lang="en-US" dirty="0" smtClean="0"/>
              <a:t>The physical layer defines the mechanical, electrical, optical, radio, procedural, and functional standards to enable the transmission of data-link (Layer 2) data frames over a certain transmission medium.</a:t>
            </a:r>
          </a:p>
          <a:p>
            <a:pPr algn="just" rtl="0"/>
            <a:endParaRPr lang="en-US" dirty="0" smtClean="0"/>
          </a:p>
          <a:p>
            <a:pPr algn="just" rtl="0"/>
            <a:r>
              <a:rPr lang="en-US" dirty="0" smtClean="0"/>
              <a:t>The physical layer is defined in TCP/IP by the IEEE 802.X (Ethernet) standard.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763000" cy="5078313"/>
          </a:xfrm>
          <a:prstGeom prst="rect">
            <a:avLst/>
          </a:prstGeom>
        </p:spPr>
        <p:txBody>
          <a:bodyPr wrap="square">
            <a:spAutoFit/>
          </a:bodyPr>
          <a:lstStyle/>
          <a:p>
            <a:pPr marL="179388" indent="-88900" algn="l" rtl="0"/>
            <a:r>
              <a:rPr lang="en-US" b="1" dirty="0" smtClean="0">
                <a:solidFill>
                  <a:srgbClr val="FF0000"/>
                </a:solidFill>
              </a:rPr>
              <a:t>Some Layer 1 protocols</a:t>
            </a:r>
            <a:r>
              <a:rPr lang="en-US" dirty="0" smtClean="0"/>
              <a:t/>
            </a:r>
            <a:br>
              <a:rPr lang="en-US" dirty="0" smtClean="0"/>
            </a:br>
            <a:r>
              <a:rPr lang="en-US" dirty="0" smtClean="0"/>
              <a:t/>
            </a:r>
            <a:br>
              <a:rPr lang="en-US" dirty="0" smtClean="0"/>
            </a:br>
            <a:r>
              <a:rPr lang="en-US" dirty="0" smtClean="0"/>
              <a:t>*  ADSL Asymmetric digital subscriber line.</a:t>
            </a:r>
          </a:p>
          <a:p>
            <a:pPr marL="179388" indent="-88900" algn="l" rtl="0"/>
            <a:r>
              <a:rPr lang="en-US" dirty="0" smtClean="0"/>
              <a:t/>
            </a:r>
            <a:br>
              <a:rPr lang="en-US" dirty="0" smtClean="0"/>
            </a:br>
            <a:r>
              <a:rPr lang="en-US" dirty="0" smtClean="0"/>
              <a:t>*  ISDN Integrated Services Digital Network.</a:t>
            </a:r>
          </a:p>
          <a:p>
            <a:pPr marL="179388" indent="-88900" algn="l" rtl="0"/>
            <a:r>
              <a:rPr lang="en-US" dirty="0" smtClean="0"/>
              <a:t/>
            </a:r>
            <a:br>
              <a:rPr lang="en-US" dirty="0" smtClean="0"/>
            </a:br>
            <a:r>
              <a:rPr lang="en-US" dirty="0" smtClean="0"/>
              <a:t>*  FDDI (</a:t>
            </a:r>
            <a:r>
              <a:rPr lang="en-US" b="1" dirty="0" smtClean="0"/>
              <a:t>Fiber Distributed Data Interface</a:t>
            </a:r>
            <a:r>
              <a:rPr lang="en-US" dirty="0" smtClean="0"/>
              <a:t>) is a set of ANSI and ISO standards for data transmission on fiber optic lines in a local area network (LAN).</a:t>
            </a:r>
          </a:p>
          <a:p>
            <a:pPr marL="179388" indent="-88900" algn="l" rtl="0"/>
            <a:r>
              <a:rPr lang="en-US" dirty="0" smtClean="0"/>
              <a:t/>
            </a:r>
            <a:br>
              <a:rPr lang="en-US" dirty="0" smtClean="0"/>
            </a:br>
            <a:r>
              <a:rPr lang="en-US" dirty="0" smtClean="0"/>
              <a:t>*  RS-232, a serial line interface originally developed to connect modems and computer terminals.</a:t>
            </a:r>
          </a:p>
          <a:p>
            <a:pPr marL="179388" indent="-88900" algn="l" rtl="0"/>
            <a:r>
              <a:rPr lang="en-US" dirty="0" smtClean="0"/>
              <a:t/>
            </a:r>
            <a:br>
              <a:rPr lang="en-US" dirty="0" smtClean="0"/>
            </a:br>
            <a:r>
              <a:rPr lang="en-US" dirty="0" smtClean="0"/>
              <a:t>*  SDH Synchronous Digital Hierarchy.</a:t>
            </a:r>
          </a:p>
          <a:p>
            <a:pPr marL="179388" indent="-88900" algn="l" rtl="0"/>
            <a:r>
              <a:rPr lang="en-US" dirty="0" smtClean="0"/>
              <a:t/>
            </a:r>
            <a:br>
              <a:rPr lang="en-US" dirty="0" smtClean="0"/>
            </a:br>
            <a:r>
              <a:rPr lang="en-US" dirty="0" smtClean="0"/>
              <a:t>*  Modem standards/ITU V-Series Protocols used to communicate between analog modems over voice telephone lines.</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1"/>
          <p:cNvPicPr>
            <a:picLocks noChangeAspect="1" noChangeArrowheads="1"/>
          </p:cNvPicPr>
          <p:nvPr/>
        </p:nvPicPr>
        <p:blipFill>
          <a:blip r:embed="rId2" cstate="print"/>
          <a:srcRect/>
          <a:stretch>
            <a:fillRect/>
          </a:stretch>
        </p:blipFill>
        <p:spPr bwMode="auto">
          <a:xfrm>
            <a:off x="1038225" y="409575"/>
            <a:ext cx="7067550" cy="603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52400" y="76200"/>
            <a:ext cx="8610600" cy="6647974"/>
          </a:xfrm>
          <a:prstGeom prst="rect">
            <a:avLst/>
          </a:prstGeom>
          <a:noFill/>
          <a:ln w="9525">
            <a:noFill/>
            <a:miter lim="800000"/>
            <a:headEnd/>
            <a:tailEnd/>
          </a:ln>
        </p:spPr>
        <p:txBody>
          <a:bodyPr wrap="square">
            <a:spAutoFit/>
          </a:bodyPr>
          <a:lstStyle/>
          <a:p>
            <a:pPr algn="l" rtl="0"/>
            <a:r>
              <a:rPr lang="en-US" sz="2400" b="1" dirty="0" smtClean="0">
                <a:solidFill>
                  <a:srgbClr val="0070C0"/>
                </a:solidFill>
              </a:rPr>
              <a:t>Layer 7: Application Layer</a:t>
            </a:r>
          </a:p>
          <a:p>
            <a:pPr algn="l" rtl="0"/>
            <a:endParaRPr lang="en-US" b="1" dirty="0" smtClean="0">
              <a:solidFill>
                <a:srgbClr val="0070C0"/>
              </a:solidFill>
            </a:endParaRPr>
          </a:p>
          <a:p>
            <a:pPr marL="269875" algn="just" rtl="0"/>
            <a:r>
              <a:rPr lang="en-US" dirty="0" smtClean="0"/>
              <a:t>The application layer represents the various network applications such as e-mail reader and Web browser. It is important to distinguish between Layer 7 protocols and Layer 7 software applications. For example, you use Web-browsing software to view Web pages that are transferred to your computer using the Hypertext Transfer Protocol (HTTP). Web pages are coded in Hypertext Markup Language (HTML) text format. The Web browser is a Layer 7 network application. The HTTP protocol is a Layer 7 protocol.</a:t>
            </a:r>
          </a:p>
          <a:p>
            <a:pPr marL="269875" algn="just" rtl="0"/>
            <a:endParaRPr lang="en-US" dirty="0" smtClean="0"/>
          </a:p>
          <a:p>
            <a:pPr algn="l" rtl="0"/>
            <a:r>
              <a:rPr lang="en-US" sz="2000" b="1" dirty="0" smtClean="0">
                <a:solidFill>
                  <a:srgbClr val="FF0000"/>
                </a:solidFill>
              </a:rPr>
              <a:t>Some TCP/IP protocols at Layer 7</a:t>
            </a:r>
          </a:p>
          <a:p>
            <a:pPr algn="l" rtl="0"/>
            <a:endParaRPr lang="en-US" sz="2000" b="1" dirty="0" smtClean="0">
              <a:solidFill>
                <a:srgbClr val="FF0000"/>
              </a:solidFill>
            </a:endParaRPr>
          </a:p>
          <a:p>
            <a:pPr marL="269875" indent="-269875" algn="l" rtl="0"/>
            <a:r>
              <a:rPr lang="en-US" dirty="0" smtClean="0">
                <a:solidFill>
                  <a:srgbClr val="008080"/>
                </a:solidFill>
              </a:rPr>
              <a:t>✦ </a:t>
            </a:r>
            <a:r>
              <a:rPr lang="en-US" b="1" dirty="0" smtClean="0">
                <a:solidFill>
                  <a:srgbClr val="008080"/>
                </a:solidFill>
              </a:rPr>
              <a:t>SMTP</a:t>
            </a:r>
            <a:r>
              <a:rPr lang="en-US" b="1" dirty="0" smtClean="0"/>
              <a:t>: </a:t>
            </a:r>
            <a:r>
              <a:rPr lang="en-US" dirty="0" smtClean="0"/>
              <a:t>Simple Mail Transfer Protocol is used to transfer, edit, and display e-mail messages.</a:t>
            </a:r>
          </a:p>
          <a:p>
            <a:pPr marL="269875" indent="-269875" algn="l" rtl="0"/>
            <a:endParaRPr lang="en-US" dirty="0" smtClean="0"/>
          </a:p>
          <a:p>
            <a:pPr marL="269875" indent="-269875" algn="l" rtl="0"/>
            <a:r>
              <a:rPr lang="en-US" b="1" dirty="0" smtClean="0">
                <a:solidFill>
                  <a:srgbClr val="008080"/>
                </a:solidFill>
              </a:rPr>
              <a:t>✦ HTTP</a:t>
            </a:r>
            <a:r>
              <a:rPr lang="en-US" b="1" dirty="0" smtClean="0"/>
              <a:t>: </a:t>
            </a:r>
            <a:r>
              <a:rPr lang="en-US" dirty="0" smtClean="0"/>
              <a:t>Hypertext Transfer Protocol is used to transfer text in HTML format from one host to another. HTML is the Hypertext Markup Language that marks up text with hyperlinks to allow jumping from one text document to another. The Web is based on HTTP and HTML.</a:t>
            </a:r>
          </a:p>
          <a:p>
            <a:pPr marL="269875" indent="-269875" algn="l" rtl="0"/>
            <a:endParaRPr lang="en-US" dirty="0" smtClean="0"/>
          </a:p>
          <a:p>
            <a:pPr algn="l" rtl="0"/>
            <a:r>
              <a:rPr lang="en-US" b="1" dirty="0" smtClean="0">
                <a:solidFill>
                  <a:srgbClr val="008080"/>
                </a:solidFill>
              </a:rPr>
              <a:t>✦ FTP</a:t>
            </a:r>
            <a:r>
              <a:rPr lang="en-US" b="1" dirty="0" smtClean="0"/>
              <a:t>: </a:t>
            </a:r>
            <a:r>
              <a:rPr lang="en-US" dirty="0" smtClean="0"/>
              <a:t>File Transfer Protocol is used to transfer files between hosts.</a:t>
            </a:r>
          </a:p>
          <a:p>
            <a:pPr algn="l" rtl="0"/>
            <a:endParaRPr lang="en-US" dirty="0" smtClean="0"/>
          </a:p>
          <a:p>
            <a:pPr algn="l" rtl="0"/>
            <a:r>
              <a:rPr lang="en-US" b="1" dirty="0" smtClean="0">
                <a:solidFill>
                  <a:srgbClr val="008080"/>
                </a:solidFill>
              </a:rPr>
              <a:t>✦ NFS</a:t>
            </a:r>
            <a:r>
              <a:rPr lang="en-US" b="1" dirty="0" smtClean="0"/>
              <a:t>: </a:t>
            </a:r>
            <a:r>
              <a:rPr lang="en-US" dirty="0" smtClean="0"/>
              <a:t>Network File System is used to share file systems over the network.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28600" y="166092"/>
            <a:ext cx="8610600" cy="6463308"/>
          </a:xfrm>
          <a:prstGeom prst="rect">
            <a:avLst/>
          </a:prstGeom>
          <a:noFill/>
          <a:ln w="9525">
            <a:noFill/>
            <a:miter lim="800000"/>
            <a:headEnd/>
            <a:tailEnd/>
          </a:ln>
        </p:spPr>
        <p:txBody>
          <a:bodyPr>
            <a:spAutoFit/>
          </a:bodyPr>
          <a:lstStyle/>
          <a:p>
            <a:pPr marL="360363" indent="-360363" algn="just" rtl="0"/>
            <a:r>
              <a:rPr lang="en-US" b="1" dirty="0" smtClean="0">
                <a:solidFill>
                  <a:srgbClr val="008080"/>
                </a:solidFill>
              </a:rPr>
              <a:t>✦ SNMP</a:t>
            </a:r>
            <a:r>
              <a:rPr lang="en-US" b="1" dirty="0" smtClean="0"/>
              <a:t>: </a:t>
            </a:r>
            <a:r>
              <a:rPr lang="en-US" dirty="0" smtClean="0"/>
              <a:t>Simple Network Management Protocol is used to provide a distributed network management framework to monitor and manage host and network devices over the network.</a:t>
            </a:r>
          </a:p>
          <a:p>
            <a:pPr marL="360363" indent="-360363" algn="just" rtl="0"/>
            <a:endParaRPr lang="en-US" dirty="0" smtClean="0"/>
          </a:p>
          <a:p>
            <a:pPr marL="360363" indent="-360363" algn="just" rtl="0"/>
            <a:r>
              <a:rPr lang="en-US" b="1" dirty="0" smtClean="0">
                <a:solidFill>
                  <a:srgbClr val="008080"/>
                </a:solidFill>
              </a:rPr>
              <a:t>✦ DNS</a:t>
            </a:r>
            <a:r>
              <a:rPr lang="en-US" b="1" dirty="0" smtClean="0"/>
              <a:t>: </a:t>
            </a:r>
            <a:r>
              <a:rPr lang="en-US" dirty="0" smtClean="0"/>
              <a:t>Domain Name System is a protocol that helps keep track of host names and logical (IP) addresses in a network.</a:t>
            </a:r>
          </a:p>
          <a:p>
            <a:pPr marL="360363" indent="-360363" algn="just" rtl="0"/>
            <a:endParaRPr lang="en-US" dirty="0" smtClean="0"/>
          </a:p>
          <a:p>
            <a:pPr marL="360363" indent="-360363" algn="just" rtl="0"/>
            <a:r>
              <a:rPr lang="en-US" b="1" dirty="0" smtClean="0">
                <a:solidFill>
                  <a:srgbClr val="008080"/>
                </a:solidFill>
              </a:rPr>
              <a:t>✦ DHCP</a:t>
            </a:r>
            <a:r>
              <a:rPr lang="en-US" b="1" dirty="0" smtClean="0"/>
              <a:t>: </a:t>
            </a:r>
            <a:r>
              <a:rPr lang="en-US" dirty="0" smtClean="0"/>
              <a:t>Dynamic Host Configuration Protocol is used to assign dynamic logical addresses (IP addresses) to hosts in a network</a:t>
            </a:r>
          </a:p>
          <a:p>
            <a:pPr marL="360363" indent="-360363" algn="just" rtl="0"/>
            <a:endParaRPr lang="en-US" dirty="0" smtClean="0"/>
          </a:p>
          <a:p>
            <a:pPr marL="360363" indent="-360363" algn="just" rtl="0"/>
            <a:r>
              <a:rPr lang="en-US" sz="2000" b="1" dirty="0" smtClean="0">
                <a:solidFill>
                  <a:srgbClr val="FF0000"/>
                </a:solidFill>
              </a:rPr>
              <a:t>Some TCP/IP software applications at Layer 7</a:t>
            </a:r>
          </a:p>
          <a:p>
            <a:pPr marL="360363" indent="-360363" algn="just" rtl="0"/>
            <a:endParaRPr lang="en-US" dirty="0" smtClean="0"/>
          </a:p>
          <a:p>
            <a:pPr algn="just" rtl="0"/>
            <a:r>
              <a:rPr lang="en-US" dirty="0" smtClean="0">
                <a:solidFill>
                  <a:srgbClr val="0070C0"/>
                </a:solidFill>
              </a:rPr>
              <a:t>✦ </a:t>
            </a:r>
            <a:r>
              <a:rPr lang="en-US" b="1" dirty="0" smtClean="0">
                <a:solidFill>
                  <a:srgbClr val="0070C0"/>
                </a:solidFill>
              </a:rPr>
              <a:t>E-mail application</a:t>
            </a:r>
            <a:r>
              <a:rPr lang="en-US" b="1" dirty="0" smtClean="0"/>
              <a:t>: </a:t>
            </a:r>
            <a:r>
              <a:rPr lang="en-US" dirty="0" smtClean="0"/>
              <a:t>This application is used to read, edit, archive, and otherwise manage e-mail messages. E-mail applications typically use SMTP to send and receive e-mails to and from remote hosts. E-mail applications also work at Layer 6, the presentation layer. For example, e-mail applications use the Multipurpose Internet Mail Extensions (MIME) protocol to convert audio, video, picture, graphical, and even software application contents in e-mail messages into a format that can be displayed, rendered, or played on the receiving host. Whenever you send audio or video, your e-mail application also uses MIME to code the audio/video contents within the e-mail message in a format that is easily</a:t>
            </a:r>
          </a:p>
          <a:p>
            <a:pPr algn="just" rtl="0"/>
            <a:r>
              <a:rPr lang="en-US" dirty="0" smtClean="0"/>
              <a:t>transferable over the network. Remember that Layer 6 is doing the data conversion.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6"/>
          <p:cNvSpPr>
            <a:spLocks noChangeArrowheads="1"/>
          </p:cNvSpPr>
          <p:nvPr/>
        </p:nvSpPr>
        <p:spPr bwMode="auto">
          <a:xfrm>
            <a:off x="228600" y="228600"/>
            <a:ext cx="8610600" cy="2031325"/>
          </a:xfrm>
          <a:prstGeom prst="rect">
            <a:avLst/>
          </a:prstGeom>
          <a:noFill/>
          <a:ln w="9525">
            <a:noFill/>
            <a:miter lim="800000"/>
            <a:headEnd/>
            <a:tailEnd/>
          </a:ln>
        </p:spPr>
        <p:txBody>
          <a:bodyPr wrap="square">
            <a:spAutoFit/>
          </a:bodyPr>
          <a:lstStyle/>
          <a:p>
            <a:pPr algn="just" rtl="0"/>
            <a:r>
              <a:rPr lang="en-US" b="1" dirty="0" smtClean="0">
                <a:solidFill>
                  <a:srgbClr val="0070C0"/>
                </a:solidFill>
              </a:rPr>
              <a:t>✦ Web browser: </a:t>
            </a:r>
            <a:r>
              <a:rPr lang="en-US" dirty="0" smtClean="0"/>
              <a:t>A browser is used to view Web pages. Web browsers use HTTP to transfer Web pages to and from your computer. Web browsers also work at the presentation layer because they need to convert and render non-HTML format that may be embedded in an HTML Web page. For instance, when you browse a Web page that contains a video-streaming window, the Web page contains code embedded into the HTML text to instruct the Web browser on how to play that video stream. Remember that Layer 6 is doing the data conversion.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152400" y="292179"/>
            <a:ext cx="8610600" cy="6309420"/>
          </a:xfrm>
          <a:prstGeom prst="rect">
            <a:avLst/>
          </a:prstGeom>
          <a:noFill/>
          <a:ln w="9525">
            <a:noFill/>
            <a:miter lim="800000"/>
            <a:headEnd/>
            <a:tailEnd/>
          </a:ln>
        </p:spPr>
        <p:txBody>
          <a:bodyPr>
            <a:spAutoFit/>
          </a:bodyPr>
          <a:lstStyle/>
          <a:p>
            <a:pPr algn="just" rtl="0"/>
            <a:r>
              <a:rPr lang="en-US" sz="2400" b="1" dirty="0" smtClean="0">
                <a:solidFill>
                  <a:srgbClr val="0070C0"/>
                </a:solidFill>
              </a:rPr>
              <a:t>Layer 6: Presentation Layer</a:t>
            </a:r>
          </a:p>
          <a:p>
            <a:pPr algn="just" rtl="0"/>
            <a:endParaRPr lang="en-US" b="1" dirty="0" smtClean="0">
              <a:solidFill>
                <a:srgbClr val="0070C0"/>
              </a:solidFill>
            </a:endParaRPr>
          </a:p>
          <a:p>
            <a:pPr marL="179388" algn="just" rtl="0"/>
            <a:r>
              <a:rPr lang="en-US" dirty="0" smtClean="0"/>
              <a:t>The presentation layer is mostly concerned with data format. It converts the data between different formats so that both the sender and the receiver can use heterogeneous data. Layer 6 protocols and Layer 6 software applications exist. For example, MIME is a Layer 6 protocol that is used by e-mail software programs and Web browsers (Layer 6 applications) to convert e-mail contents that are not text into a data format that can be viewed, rendered, or otherwise processed on the computer host.</a:t>
            </a:r>
          </a:p>
          <a:p>
            <a:pPr algn="just" rtl="0"/>
            <a:endParaRPr lang="en-US" dirty="0" smtClean="0"/>
          </a:p>
          <a:p>
            <a:pPr algn="just" rtl="0"/>
            <a:r>
              <a:rPr lang="en-US" sz="2000" b="1" dirty="0" smtClean="0">
                <a:solidFill>
                  <a:srgbClr val="FF0000"/>
                </a:solidFill>
              </a:rPr>
              <a:t>Some TCP/IP protocols at Layer 6</a:t>
            </a:r>
          </a:p>
          <a:p>
            <a:pPr algn="just" rtl="0"/>
            <a:endParaRPr lang="en-US" dirty="0" smtClean="0"/>
          </a:p>
          <a:p>
            <a:pPr marL="360363" indent="-360363" algn="just" rtl="0"/>
            <a:r>
              <a:rPr lang="en-US" b="1" dirty="0" smtClean="0">
                <a:solidFill>
                  <a:srgbClr val="008080"/>
                </a:solidFill>
              </a:rPr>
              <a:t>✦ MIME: </a:t>
            </a:r>
            <a:r>
              <a:rPr lang="en-US" dirty="0" smtClean="0"/>
              <a:t>Multipurpose Internet Mail Extensions are used to allow e-mail applications to convert e-mail message contents other than text into a data format that is supported on the receiving host. MIME is also used to code non text data into an outgoing mail message.</a:t>
            </a:r>
          </a:p>
          <a:p>
            <a:pPr marL="360363" indent="-360363" algn="just" rtl="0"/>
            <a:endParaRPr lang="en-US" dirty="0" smtClean="0"/>
          </a:p>
          <a:p>
            <a:pPr marL="360363" indent="-360363" algn="just" rtl="0"/>
            <a:r>
              <a:rPr lang="en-US" b="1" dirty="0" smtClean="0">
                <a:solidFill>
                  <a:srgbClr val="008080"/>
                </a:solidFill>
              </a:rPr>
              <a:t>✦ Unicode</a:t>
            </a:r>
            <a:r>
              <a:rPr lang="en-US" dirty="0" smtClean="0">
                <a:solidFill>
                  <a:srgbClr val="008080"/>
                </a:solidFill>
              </a:rPr>
              <a:t>: </a:t>
            </a:r>
            <a:r>
              <a:rPr lang="en-US" dirty="0" smtClean="0"/>
              <a:t>Modern e-mail applications and Web browsers use Unicode at the presentation layer to convert characters between the character set of the sender and the character set of the receiver. Unicode provides a standard way to code characters in different character sets, including multi byte characters for some languages.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76200" y="152400"/>
            <a:ext cx="8991600" cy="2339102"/>
          </a:xfrm>
          <a:prstGeom prst="rect">
            <a:avLst/>
          </a:prstGeom>
          <a:noFill/>
          <a:ln w="9525">
            <a:noFill/>
            <a:miter lim="800000"/>
            <a:headEnd/>
            <a:tailEnd/>
          </a:ln>
        </p:spPr>
        <p:txBody>
          <a:bodyPr>
            <a:spAutoFit/>
          </a:bodyPr>
          <a:lstStyle/>
          <a:p>
            <a:pPr algn="just" rtl="0"/>
            <a:r>
              <a:rPr lang="en-US" sz="2000" b="1" dirty="0" smtClean="0">
                <a:solidFill>
                  <a:srgbClr val="FF0000"/>
                </a:solidFill>
              </a:rPr>
              <a:t>Some TCP/IP software applications at Layer 6</a:t>
            </a:r>
          </a:p>
          <a:p>
            <a:pPr algn="just" rtl="0"/>
            <a:endParaRPr lang="en-US" dirty="0" smtClean="0"/>
          </a:p>
          <a:p>
            <a:pPr marL="269875" indent="-269875" algn="just" rtl="0"/>
            <a:r>
              <a:rPr lang="en-US" b="1" dirty="0" smtClean="0">
                <a:solidFill>
                  <a:srgbClr val="0070C0"/>
                </a:solidFill>
              </a:rPr>
              <a:t>✦ E-mail application: </a:t>
            </a:r>
            <a:r>
              <a:rPr lang="en-US" dirty="0" smtClean="0"/>
              <a:t>E-mail applications use the MIME protocol to convert audio, video, picture, graphical, and even software application contents in e-mail messages.</a:t>
            </a:r>
          </a:p>
          <a:p>
            <a:pPr marL="269875" indent="-269875" algn="just" rtl="0"/>
            <a:endParaRPr lang="en-US" dirty="0" smtClean="0"/>
          </a:p>
          <a:p>
            <a:pPr marL="269875" indent="-269875" algn="just" rtl="0"/>
            <a:r>
              <a:rPr lang="en-US" b="1" dirty="0" smtClean="0">
                <a:solidFill>
                  <a:srgbClr val="0070C0"/>
                </a:solidFill>
              </a:rPr>
              <a:t>✦ Web browser</a:t>
            </a:r>
            <a:r>
              <a:rPr lang="en-US" dirty="0" smtClean="0">
                <a:solidFill>
                  <a:srgbClr val="0070C0"/>
                </a:solidFill>
              </a:rPr>
              <a:t>: </a:t>
            </a:r>
            <a:r>
              <a:rPr lang="en-US" dirty="0" smtClean="0"/>
              <a:t>Browsers also use the MIME protocol to convert non-HTML contents in Web pages.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839200" cy="4893647"/>
          </a:xfrm>
          <a:prstGeom prst="rect">
            <a:avLst/>
          </a:prstGeom>
        </p:spPr>
        <p:txBody>
          <a:bodyPr wrap="square">
            <a:spAutoFit/>
          </a:bodyPr>
          <a:lstStyle/>
          <a:p>
            <a:pPr algn="just" rtl="0"/>
            <a:r>
              <a:rPr lang="en-US" sz="2400" b="1" dirty="0" smtClean="0">
                <a:solidFill>
                  <a:srgbClr val="0070C0"/>
                </a:solidFill>
              </a:rPr>
              <a:t>Layer 5: Session Layer</a:t>
            </a:r>
          </a:p>
          <a:p>
            <a:pPr algn="just" rtl="0"/>
            <a:endParaRPr lang="en-US" dirty="0" smtClean="0"/>
          </a:p>
          <a:p>
            <a:pPr algn="just" rtl="0"/>
            <a:r>
              <a:rPr lang="en-US" dirty="0" smtClean="0"/>
              <a:t>The session layer maintains a logical communication channel between a network application running on the sending host and a network application running on the receiving host. Sometimes the session layer also provides authentication services when sessions are established. </a:t>
            </a:r>
          </a:p>
          <a:p>
            <a:pPr algn="just" rtl="0"/>
            <a:endParaRPr lang="en-US" dirty="0" smtClean="0"/>
          </a:p>
          <a:p>
            <a:pPr algn="just" rtl="0"/>
            <a:r>
              <a:rPr lang="en-US" b="1" dirty="0" smtClean="0">
                <a:solidFill>
                  <a:srgbClr val="FF0000"/>
                </a:solidFill>
              </a:rPr>
              <a:t>Some TCP/IP protocols at Layer 5</a:t>
            </a:r>
          </a:p>
          <a:p>
            <a:pPr algn="just" rtl="0"/>
            <a:endParaRPr lang="en-US" dirty="0" smtClean="0"/>
          </a:p>
          <a:p>
            <a:pPr marL="269875" indent="-269875" algn="just" rtl="0"/>
            <a:r>
              <a:rPr lang="en-US" b="1" dirty="0" smtClean="0">
                <a:solidFill>
                  <a:srgbClr val="008080"/>
                </a:solidFill>
              </a:rPr>
              <a:t>✦ Telnet: </a:t>
            </a:r>
            <a:r>
              <a:rPr lang="en-US" dirty="0" smtClean="0"/>
              <a:t>A protocol used to open login sessions on a computer host.</a:t>
            </a:r>
          </a:p>
          <a:p>
            <a:pPr marL="269875" indent="-269875" algn="just" rtl="0"/>
            <a:endParaRPr lang="en-US" dirty="0" smtClean="0"/>
          </a:p>
          <a:p>
            <a:pPr marL="269875" indent="-269875" algn="just" rtl="0"/>
            <a:r>
              <a:rPr lang="en-US" b="1" dirty="0" smtClean="0">
                <a:solidFill>
                  <a:srgbClr val="008080"/>
                </a:solidFill>
              </a:rPr>
              <a:t>✦ RPC: </a:t>
            </a:r>
            <a:r>
              <a:rPr lang="en-US" dirty="0" smtClean="0"/>
              <a:t>Remote-procedure call protocol is used to allow the execution of procedures (programs) on remote hosts.</a:t>
            </a:r>
          </a:p>
          <a:p>
            <a:pPr marL="269875" indent="-269875" algn="just" rtl="0"/>
            <a:endParaRPr lang="en-US" dirty="0" smtClean="0"/>
          </a:p>
          <a:p>
            <a:pPr marL="269875" indent="-269875" algn="just" rtl="0"/>
            <a:r>
              <a:rPr lang="en-US" b="1" dirty="0" smtClean="0">
                <a:solidFill>
                  <a:srgbClr val="008080"/>
                </a:solidFill>
              </a:rPr>
              <a:t>✦ </a:t>
            </a:r>
            <a:r>
              <a:rPr lang="en-US" b="1" dirty="0" err="1" smtClean="0">
                <a:solidFill>
                  <a:srgbClr val="008080"/>
                </a:solidFill>
              </a:rPr>
              <a:t>iSCSI</a:t>
            </a:r>
            <a:r>
              <a:rPr lang="en-US" b="1" dirty="0" smtClean="0">
                <a:solidFill>
                  <a:srgbClr val="008080"/>
                </a:solidFill>
              </a:rPr>
              <a:t>: </a:t>
            </a:r>
            <a:r>
              <a:rPr lang="en-US" dirty="0" smtClean="0"/>
              <a:t>The Internet small computer system interface protocol allows you to send SCSI commands over a TCP/IP network. </a:t>
            </a:r>
            <a:r>
              <a:rPr lang="en-US" dirty="0" err="1" smtClean="0"/>
              <a:t>iSCSI</a:t>
            </a:r>
            <a:r>
              <a:rPr lang="en-US" dirty="0" smtClean="0"/>
              <a:t> is used to interconnect specialized storage devices and computer hosts using a TCP/IP network.</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1772</TotalTime>
  <Words>3394</Words>
  <Application>Microsoft Office PowerPoint</Application>
  <PresentationFormat>On-screen Show (4:3)</PresentationFormat>
  <Paragraphs>185</Paragraphs>
  <Slides>23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Default Design</vt:lpstr>
      <vt:lpstr>TCP/IP Protocol Suite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Husam</dc:creator>
  <cp:lastModifiedBy>Hussam Al-Ameen</cp:lastModifiedBy>
  <cp:revision>182</cp:revision>
  <dcterms:created xsi:type="dcterms:W3CDTF">2011-10-08T05:42:02Z</dcterms:created>
  <dcterms:modified xsi:type="dcterms:W3CDTF">2019-04-30T22:42:02Z</dcterms:modified>
</cp:coreProperties>
</file>